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4387175" cy="13716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Poppins" pitchFamily="2" charset="77"/>
      <p:regular r:id="rId12"/>
      <p:bold r:id="rId13"/>
      <p:italic r:id="rId14"/>
      <p:boldItalic r:id="rId15"/>
    </p:embeddedFont>
    <p:embeddedFont>
      <p:font typeface="Poppins Light" pitchFamily="2" charset="77"/>
      <p:regular r:id="rId16"/>
      <p:bold r:id="rId17"/>
      <p:italic r:id="rId18"/>
      <p:boldItalic r:id="rId19"/>
    </p:embeddedFont>
    <p:embeddedFont>
      <p:font typeface="Poppins Medium" pitchFamily="2" charset="77"/>
      <p:regular r:id="rId20"/>
      <p:bold r:id="rId21"/>
      <p:italic r:id="rId22"/>
      <p:boldItalic r:id="rId23"/>
    </p:embeddedFont>
    <p:embeddedFont>
      <p:font typeface="Poppins SemiBold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62tZqB5TDfbC2xrOzPZfGiBxQS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31CF1E-EB3A-4B46-93BA-90A130246F94}" name="Lorelei Skillman" initials="LS" userId="S::lorelei.skillman@enfusionsystems.com::624270ca-77ff-418f-aa08-79571e0f66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2"/>
    <p:restoredTop sz="96713" autoAdjust="0"/>
  </p:normalViewPr>
  <p:slideViewPr>
    <p:cSldViewPr snapToGrid="0">
      <p:cViewPr varScale="1">
        <p:scale>
          <a:sx n="55" d="100"/>
          <a:sy n="55" d="100"/>
        </p:scale>
        <p:origin x="168" y="504"/>
      </p:cViewPr>
      <p:guideLst>
        <p:guide orient="horz" pos="2424"/>
        <p:guide pos="31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34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customschemas.google.com/relationships/presentationmetadata" Target="metadata"/><Relationship Id="rId37" Type="http://schemas.microsoft.com/office/2018/10/relationships/authors" Target="author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5" Type="http://schemas.openxmlformats.org/officeDocument/2006/relationships/theme" Target="theme/theme1.xml"/><Relationship Id="rId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/>
            </a:br>
            <a:endParaRPr/>
          </a:p>
        </p:txBody>
      </p:sp>
      <p:sp>
        <p:nvSpPr>
          <p:cNvPr id="40" name="Google Shape;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2"/>
          <p:cNvSpPr txBox="1">
            <a:spLocks noGrp="1"/>
          </p:cNvSpPr>
          <p:nvPr>
            <p:ph type="sldNum" idx="12"/>
          </p:nvPr>
        </p:nvSpPr>
        <p:spPr>
          <a:xfrm>
            <a:off x="22710555" y="12396456"/>
            <a:ext cx="862675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999905"/>
            <a:ext cx="26924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2"/>
          <p:cNvSpPr txBox="1">
            <a:spLocks noGrp="1"/>
          </p:cNvSpPr>
          <p:nvPr>
            <p:ph type="body" idx="1"/>
          </p:nvPr>
        </p:nvSpPr>
        <p:spPr>
          <a:xfrm>
            <a:off x="791242" y="2108288"/>
            <a:ext cx="22768560" cy="96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2"/>
          <p:cNvSpPr txBox="1">
            <a:spLocks noGrp="1"/>
          </p:cNvSpPr>
          <p:nvPr>
            <p:ph type="body" idx="2"/>
          </p:nvPr>
        </p:nvSpPr>
        <p:spPr>
          <a:xfrm>
            <a:off x="791242" y="3435927"/>
            <a:ext cx="22768560" cy="820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title"/>
          </p:nvPr>
        </p:nvSpPr>
        <p:spPr>
          <a:xfrm>
            <a:off x="813816" y="656649"/>
            <a:ext cx="22759415" cy="108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4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6"/>
          <p:cNvSpPr txBox="1">
            <a:spLocks noGrp="1"/>
          </p:cNvSpPr>
          <p:nvPr>
            <p:ph type="dt" idx="10"/>
          </p:nvPr>
        </p:nvSpPr>
        <p:spPr>
          <a:xfrm>
            <a:off x="6967728" y="12396456"/>
            <a:ext cx="3747164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ftr" idx="11"/>
          </p:nvPr>
        </p:nvSpPr>
        <p:spPr>
          <a:xfrm>
            <a:off x="4672584" y="12396455"/>
            <a:ext cx="2295144" cy="54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6"/>
          <p:cNvSpPr txBox="1">
            <a:spLocks noGrp="1"/>
          </p:cNvSpPr>
          <p:nvPr>
            <p:ph type="sldNum" idx="12"/>
          </p:nvPr>
        </p:nvSpPr>
        <p:spPr>
          <a:xfrm>
            <a:off x="22710555" y="12396456"/>
            <a:ext cx="862675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7"/>
          <p:cNvSpPr txBox="1">
            <a:spLocks noGrp="1"/>
          </p:cNvSpPr>
          <p:nvPr>
            <p:ph type="dt" idx="10"/>
          </p:nvPr>
        </p:nvSpPr>
        <p:spPr>
          <a:xfrm>
            <a:off x="6967728" y="12396456"/>
            <a:ext cx="3747164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ftr" idx="11"/>
          </p:nvPr>
        </p:nvSpPr>
        <p:spPr>
          <a:xfrm>
            <a:off x="4672584" y="12396455"/>
            <a:ext cx="2295144" cy="54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sldNum" idx="12"/>
          </p:nvPr>
        </p:nvSpPr>
        <p:spPr>
          <a:xfrm>
            <a:off x="22710555" y="12396456"/>
            <a:ext cx="862675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body" idx="1"/>
          </p:nvPr>
        </p:nvSpPr>
        <p:spPr>
          <a:xfrm>
            <a:off x="814388" y="8285018"/>
            <a:ext cx="22768560" cy="388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999905"/>
            <a:ext cx="26924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7"/>
          <p:cNvSpPr txBox="1">
            <a:spLocks noGrp="1"/>
          </p:cNvSpPr>
          <p:nvPr>
            <p:ph type="body" idx="2"/>
          </p:nvPr>
        </p:nvSpPr>
        <p:spPr>
          <a:xfrm>
            <a:off x="813816" y="2599489"/>
            <a:ext cx="22745986" cy="96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3"/>
          </p:nvPr>
        </p:nvSpPr>
        <p:spPr>
          <a:xfrm>
            <a:off x="814388" y="3791089"/>
            <a:ext cx="22768560" cy="420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145454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813816" y="656648"/>
            <a:ext cx="22759415" cy="16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4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13816" y="656648"/>
            <a:ext cx="22759415" cy="228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oppins"/>
              <a:buNone/>
              <a:defRPr sz="7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13816" y="3651250"/>
            <a:ext cx="22759415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22710555" y="12396456"/>
            <a:ext cx="862675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8"/>
          <p:cNvSpPr txBox="1"/>
          <p:nvPr userDrawn="1"/>
        </p:nvSpPr>
        <p:spPr>
          <a:xfrm>
            <a:off x="-314592" y="12396455"/>
            <a:ext cx="10928956" cy="54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97999B"/>
                </a:solidFill>
                <a:latin typeface="Poppins"/>
                <a:ea typeface="Poppins"/>
                <a:cs typeface="Poppins"/>
                <a:sym typeface="Poppins"/>
              </a:rPr>
              <a:t>PROPRIETARY AND CONFIDENTIAL  ©2021 ENFUSION. ALL RIGHTS RESERVED.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0" y="3838449"/>
            <a:ext cx="4672584" cy="7517573"/>
          </a:xfrm>
          <a:prstGeom prst="rect">
            <a:avLst/>
          </a:prstGeom>
          <a:solidFill>
            <a:srgbClr val="E9E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13816" y="1798987"/>
            <a:ext cx="22768560" cy="96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5000" dirty="0">
                <a:latin typeface="Poppins"/>
                <a:ea typeface="Poppins"/>
                <a:cs typeface="Poppins"/>
                <a:sym typeface="Poppins"/>
              </a:rPr>
              <a:t>Case Study: </a:t>
            </a:r>
            <a:r>
              <a:rPr lang="en-US" sz="5000" dirty="0">
                <a:latin typeface="Poppins"/>
                <a:cs typeface="Poppins"/>
              </a:rPr>
              <a:t>Learnings from </a:t>
            </a:r>
            <a:r>
              <a:rPr lang="en-US" sz="5000" dirty="0" err="1">
                <a:latin typeface="Poppins"/>
                <a:cs typeface="Poppins"/>
              </a:rPr>
              <a:t>Melqart</a:t>
            </a:r>
            <a:r>
              <a:rPr lang="en-US" sz="5000" dirty="0">
                <a:latin typeface="Poppins"/>
                <a:cs typeface="Poppins"/>
              </a:rPr>
              <a:t> Asset Management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510362" y="4236719"/>
            <a:ext cx="4162221" cy="820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None/>
            </a:pPr>
            <a:r>
              <a:rPr lang="en-US" sz="2400" b="1" dirty="0" err="1">
                <a:solidFill>
                  <a:schemeClr val="accent1"/>
                </a:solidFill>
              </a:rPr>
              <a:t>Melqart</a:t>
            </a:r>
            <a:r>
              <a:rPr lang="en-US" sz="2400" b="1" dirty="0">
                <a:solidFill>
                  <a:schemeClr val="accent1"/>
                </a:solidFill>
              </a:rPr>
              <a:t> Asset Management</a:t>
            </a:r>
            <a:endParaRPr sz="2400" b="1" dirty="0">
              <a:solidFill>
                <a:schemeClr val="accent1"/>
              </a:solidFill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None/>
            </a:pPr>
            <a:endParaRPr sz="2000" b="1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indent="-20320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7F7F7F"/>
                </a:solidFill>
                <a:latin typeface="Poppins SemiBold"/>
                <a:cs typeface="Poppins SemiBold"/>
                <a:sym typeface="Poppins SemiBold"/>
              </a:rPr>
              <a:t>Entity Type</a:t>
            </a:r>
          </a:p>
          <a:p>
            <a:pPr marL="342900" indent="-203200">
              <a:lnSpc>
                <a:spcPts val="3600"/>
              </a:lnSpc>
              <a:spcAft>
                <a:spcPts val="800"/>
              </a:spcAft>
              <a:buNone/>
            </a:pP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Hedge Fund</a:t>
            </a:r>
            <a:endParaRPr lang="en-US" sz="2500" dirty="0">
              <a:solidFill>
                <a:srgbClr val="010C2B"/>
              </a:solidFill>
              <a:latin typeface="Poppins Light"/>
              <a:cs typeface="Poppins Light"/>
            </a:endParaRPr>
          </a:p>
          <a:p>
            <a:pPr marL="342900" lvl="0" indent="-20320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7F7F7F"/>
                </a:solidFill>
                <a:latin typeface="Poppins SemiBold"/>
                <a:cs typeface="Poppins SemiBold"/>
                <a:sym typeface="Poppins SemiBold"/>
              </a:rPr>
              <a:t>Investment Strategy</a:t>
            </a:r>
            <a:endParaRPr sz="1800" b="1" dirty="0">
              <a:solidFill>
                <a:srgbClr val="7F7F7F"/>
              </a:solidFill>
              <a:latin typeface="Poppins SemiBold"/>
              <a:cs typeface="Poppins SemiBold"/>
              <a:sym typeface="Poppins SemiBold"/>
            </a:endParaRPr>
          </a:p>
          <a:p>
            <a:pPr marL="342900" lvl="0" indent="-203200">
              <a:lnSpc>
                <a:spcPts val="3600"/>
              </a:lnSpc>
              <a:spcAft>
                <a:spcPts val="800"/>
              </a:spcAft>
              <a:buNone/>
            </a:pP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Event driven and Macro</a:t>
            </a:r>
          </a:p>
          <a:p>
            <a:pPr marL="342900" lvl="0" indent="-20320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7F7F7F"/>
                </a:solidFill>
                <a:latin typeface="Poppins SemiBold"/>
                <a:cs typeface="Poppins SemiBold"/>
                <a:sym typeface="Poppins SemiBold"/>
              </a:rPr>
              <a:t>AUM</a:t>
            </a:r>
          </a:p>
          <a:p>
            <a:pPr marL="119063" lvl="0" indent="20638">
              <a:lnSpc>
                <a:spcPts val="3600"/>
              </a:lnSpc>
              <a:spcAft>
                <a:spcPts val="800"/>
              </a:spcAft>
              <a:buNone/>
            </a:pPr>
            <a:r>
              <a:rPr lang="en-US" sz="2500" dirty="0">
                <a:solidFill>
                  <a:srgbClr val="010C2B"/>
                </a:solidFill>
                <a:latin typeface="Poppins Light"/>
                <a:ea typeface="Poppins Light"/>
                <a:cs typeface="Poppins Light"/>
                <a:sym typeface="Poppins Light"/>
              </a:rPr>
              <a:t>$</a:t>
            </a: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1.7 Billion </a:t>
            </a:r>
            <a:b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</a:b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(As of November 1, 2021)</a:t>
            </a:r>
            <a:endParaRPr sz="2500" dirty="0">
              <a:solidFill>
                <a:srgbClr val="010C2B"/>
              </a:solidFill>
              <a:latin typeface="Poppins Light"/>
              <a:cs typeface="Poppins Light"/>
              <a:sym typeface="Poppins Light"/>
            </a:endParaRPr>
          </a:p>
          <a:p>
            <a:pPr marL="342900" lvl="0" indent="-20320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7F7F7F"/>
                </a:solidFill>
                <a:latin typeface="Poppins SemiBold"/>
                <a:cs typeface="Poppins SemiBold"/>
                <a:sym typeface="Poppins SemiBold"/>
              </a:rPr>
              <a:t>Headquarters</a:t>
            </a:r>
            <a:endParaRPr sz="1800" b="1" dirty="0">
              <a:solidFill>
                <a:srgbClr val="7F7F7F"/>
              </a:solidFill>
              <a:latin typeface="Poppins SemiBold"/>
              <a:cs typeface="Poppins SemiBold"/>
              <a:sym typeface="Poppins SemiBold"/>
            </a:endParaRPr>
          </a:p>
          <a:p>
            <a:pPr marL="342900" lvl="0" indent="-203200">
              <a:lnSpc>
                <a:spcPts val="3600"/>
              </a:lnSpc>
              <a:spcAft>
                <a:spcPts val="800"/>
              </a:spcAft>
              <a:buNone/>
            </a:pP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London, United Kingdom</a:t>
            </a:r>
            <a:endParaRPr sz="2500" dirty="0">
              <a:solidFill>
                <a:srgbClr val="010C2B"/>
              </a:solidFill>
              <a:latin typeface="Poppins Light"/>
              <a:cs typeface="Poppins Light"/>
              <a:sym typeface="Poppins Light"/>
            </a:endParaRPr>
          </a:p>
          <a:p>
            <a:pPr marL="342900" lvl="0" indent="-203200">
              <a:lnSpc>
                <a:spcPts val="3600"/>
              </a:lnSpc>
              <a:buNone/>
            </a:pPr>
            <a:r>
              <a:rPr lang="en-US" sz="1800" b="1" dirty="0">
                <a:solidFill>
                  <a:srgbClr val="7F7F7F"/>
                </a:solidFill>
                <a:latin typeface="Poppins SemiBold"/>
                <a:cs typeface="Poppins SemiBold"/>
                <a:sym typeface="Poppins SemiBold"/>
              </a:rPr>
              <a:t>First Fund Launch</a:t>
            </a:r>
            <a:endParaRPr sz="1800" b="1" dirty="0">
              <a:solidFill>
                <a:srgbClr val="7F7F7F"/>
              </a:solidFill>
              <a:latin typeface="Poppins SemiBold"/>
              <a:cs typeface="Poppins SemiBold"/>
              <a:sym typeface="Poppins SemiBold"/>
            </a:endParaRPr>
          </a:p>
          <a:p>
            <a:pPr marL="342900" lvl="0" indent="-203200">
              <a:lnSpc>
                <a:spcPts val="3600"/>
              </a:lnSpc>
              <a:spcAft>
                <a:spcPts val="1400"/>
              </a:spcAft>
              <a:buNone/>
            </a:pPr>
            <a:r>
              <a:rPr lang="en-US" sz="2500" dirty="0">
                <a:solidFill>
                  <a:srgbClr val="010C2B"/>
                </a:solidFill>
                <a:latin typeface="Poppins Light"/>
                <a:cs typeface="Poppins Light"/>
                <a:sym typeface="Poppins Light"/>
              </a:rPr>
              <a:t>March 2015</a:t>
            </a:r>
            <a:endParaRPr sz="2500" dirty="0">
              <a:solidFill>
                <a:srgbClr val="010C2B"/>
              </a:solidFill>
              <a:latin typeface="Poppins Light"/>
              <a:cs typeface="Poppins Light"/>
              <a:sym typeface="Poppins Light"/>
            </a:endParaRPr>
          </a:p>
        </p:txBody>
      </p:sp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13816" y="656649"/>
            <a:ext cx="22759415" cy="108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 dirty="0"/>
              <a:t>Rethinking your operating model?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25"/>
          <p:cNvSpPr txBox="1"/>
          <p:nvPr/>
        </p:nvSpPr>
        <p:spPr>
          <a:xfrm>
            <a:off x="5029929" y="3694643"/>
            <a:ext cx="8755637" cy="88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PAIN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POINTS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Managing a 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st-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breed technology stack with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multiple implementations and disparate da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tasets</a:t>
            </a:r>
            <a:endParaRPr dirty="0"/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Outsourced Middle office with 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different processes and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toolsets that increased operational complexity</a:t>
            </a:r>
            <a:endParaRPr sz="2000" dirty="0">
              <a:solidFill>
                <a:schemeClr val="dk1"/>
              </a:solidFill>
              <a:latin typeface="Poppins"/>
              <a:cs typeface="Poppins"/>
            </a:endParaRPr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Clunky workflow for their event-driven strategy</a:t>
            </a:r>
            <a:endParaRPr dirty="0"/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1200"/>
              </a:spcAft>
              <a:buClr>
                <a:schemeClr val="accent1"/>
              </a:buClr>
              <a:buSzPts val="225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Lacked scalability to support their growth into new strategies</a:t>
            </a:r>
            <a:endParaRPr dirty="0"/>
          </a:p>
          <a:p>
            <a:pPr marL="0" marR="0" lvl="1" indent="0" algn="l" rtl="0">
              <a:lnSpc>
                <a:spcPct val="150000"/>
              </a:lnSpc>
              <a:spcBef>
                <a:spcPts val="1575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Arial"/>
              <a:buNone/>
            </a:pPr>
            <a:r>
              <a:rPr lang="en-US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ENFUSION</a:t>
            </a:r>
            <a:r>
              <a:rPr lang="en-US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13000"/>
              <a:buFont typeface="Courier New"/>
              <a:buChar char="o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front-to-back (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PMS, OEMS, General Ledger)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native-cloud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SaaS 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with unlimited flexibility for growth</a:t>
            </a:r>
            <a:endParaRPr dirty="0"/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13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obust risk management tools and multi-asset class coverage </a:t>
            </a: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critical for global macro launch strategy success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13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golden source of truth at the core</a:t>
            </a:r>
          </a:p>
          <a:p>
            <a:pPr marL="342900" marR="0" lvl="1" indent="-34290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13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A specialized Managed Service client team able to handle routine operations, exceptions, and esoteric trades and products</a:t>
            </a:r>
            <a:endParaRPr sz="20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None/>
            </a:pPr>
            <a:endParaRPr sz="2400" b="1" i="0" u="none" strike="noStrike" cap="none" dirty="0">
              <a:solidFill>
                <a:schemeClr val="accent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25"/>
          <p:cNvSpPr txBox="1"/>
          <p:nvPr/>
        </p:nvSpPr>
        <p:spPr>
          <a:xfrm>
            <a:off x="14315566" y="3804583"/>
            <a:ext cx="9100039" cy="755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8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RESULT</a:t>
            </a:r>
            <a:endParaRPr sz="2000" dirty="0"/>
          </a:p>
          <a:p>
            <a:pPr marL="685800" marR="0" lvl="1" indent="0" algn="l" rtl="0">
              <a:lnSpc>
                <a:spcPct val="120000"/>
              </a:lnSpc>
              <a:spcBef>
                <a:spcPts val="97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Reduced costs and optimized efficiencies with </a:t>
            </a: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Enfusion’s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  <a:t>holistic approach to software and services.</a:t>
            </a:r>
            <a:b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</a:b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</a:b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Melqart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can make use of additional functionality̆, benefiting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from </a:t>
            </a: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Enfusion’s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  <a:t>open architecture 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to add in connection points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to external data sources, analytics resources, new products, payments processing, and more.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</a:b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</a:br>
            <a: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  <a:t>Real-time views 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of the same source of trade and position data provide </a:t>
            </a: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Melqart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and the </a:t>
            </a: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Enfusion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service team with the ability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to see the same information simultaneously and resolve issues such as trade breaks or other reconciliation scenarios quickly.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Enhanced data security: </a:t>
            </a:r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Melqart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is able to </a:t>
            </a:r>
            <a: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  <a:t>safeguard its </a:t>
            </a:r>
            <a:b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b="1" dirty="0">
                <a:solidFill>
                  <a:schemeClr val="dk1"/>
                </a:solidFill>
                <a:latin typeface="Poppins"/>
                <a:cs typeface="Poppins"/>
              </a:rPr>
              <a:t>data 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while receiving and transmitting information between counterparties across differing file formats and endpoints 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</a:b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with clearly defined workflows.</a:t>
            </a:r>
            <a:b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</a:br>
            <a:endParaRPr sz="2000" b="0" i="0" u="none" strike="noStrike" cap="none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20320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None/>
            </a:pPr>
            <a:r>
              <a:rPr lang="en-US" sz="225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None/>
            </a:pPr>
            <a:endParaRPr sz="2200" b="0" i="0" u="none" strike="noStrike" cap="none" dirty="0">
              <a:solidFill>
                <a:srgbClr val="010C2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Google Shape;48;p25"/>
          <p:cNvSpPr txBox="1"/>
          <p:nvPr/>
        </p:nvSpPr>
        <p:spPr>
          <a:xfrm>
            <a:off x="14865607" y="10933938"/>
            <a:ext cx="91761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3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Enfusion</a:t>
            </a:r>
            <a:r>
              <a:rPr lang="en-US" sz="2400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plays an integral part in our operational processes and is an extension of the </a:t>
            </a:r>
            <a:r>
              <a:rPr lang="en-US" sz="2400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Melqart</a:t>
            </a:r>
            <a:r>
              <a:rPr lang="en-US" sz="2400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team.</a:t>
            </a:r>
            <a:endParaRPr sz="2400" b="0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 txBox="1"/>
          <p:nvPr/>
        </p:nvSpPr>
        <p:spPr>
          <a:xfrm>
            <a:off x="14865607" y="12016894"/>
            <a:ext cx="259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Deepak Verma</a:t>
            </a:r>
            <a:endParaRPr dirty="0"/>
          </a:p>
        </p:txBody>
      </p:sp>
      <p:sp>
        <p:nvSpPr>
          <p:cNvPr id="50" name="Google Shape;50;p25"/>
          <p:cNvSpPr txBox="1"/>
          <p:nvPr/>
        </p:nvSpPr>
        <p:spPr>
          <a:xfrm>
            <a:off x="16745917" y="12056901"/>
            <a:ext cx="981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Head of Operations,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Melqart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Asset Management </a:t>
            </a:r>
            <a:endParaRPr dirty="0"/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9826" y="10918829"/>
            <a:ext cx="419100" cy="33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25"/>
          <p:cNvCxnSpPr>
            <a:cxnSpLocks/>
          </p:cNvCxnSpPr>
          <p:nvPr/>
        </p:nvCxnSpPr>
        <p:spPr>
          <a:xfrm flipV="1">
            <a:off x="13929329" y="3848100"/>
            <a:ext cx="0" cy="8548356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3" name="Google Shape;53;p25"/>
          <p:cNvGrpSpPr/>
          <p:nvPr/>
        </p:nvGrpSpPr>
        <p:grpSpPr>
          <a:xfrm>
            <a:off x="14208751" y="4271658"/>
            <a:ext cx="758953" cy="402336"/>
            <a:chOff x="13989458" y="3596563"/>
            <a:chExt cx="758953" cy="402336"/>
          </a:xfrm>
        </p:grpSpPr>
        <p:sp>
          <p:nvSpPr>
            <p:cNvPr id="54" name="Google Shape;54;p25"/>
            <p:cNvSpPr/>
            <p:nvPr/>
          </p:nvSpPr>
          <p:spPr>
            <a:xfrm>
              <a:off x="13989458" y="3596563"/>
              <a:ext cx="402336" cy="402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5"/>
            <p:cNvSpPr txBox="1"/>
            <p:nvPr/>
          </p:nvSpPr>
          <p:spPr>
            <a:xfrm>
              <a:off x="14071755" y="3642057"/>
              <a:ext cx="676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/>
            </a:p>
          </p:txBody>
        </p:sp>
      </p:grpSp>
      <p:cxnSp>
        <p:nvCxnSpPr>
          <p:cNvPr id="56" name="Google Shape;56;p25"/>
          <p:cNvCxnSpPr/>
          <p:nvPr/>
        </p:nvCxnSpPr>
        <p:spPr>
          <a:xfrm rot="10800000">
            <a:off x="14964606" y="5177944"/>
            <a:ext cx="8451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25"/>
          <p:cNvCxnSpPr/>
          <p:nvPr/>
        </p:nvCxnSpPr>
        <p:spPr>
          <a:xfrm rot="10800000">
            <a:off x="14989116" y="6974633"/>
            <a:ext cx="8451007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8" name="Google Shape;58;p25"/>
          <p:cNvGrpSpPr/>
          <p:nvPr/>
        </p:nvGrpSpPr>
        <p:grpSpPr>
          <a:xfrm>
            <a:off x="14208750" y="5540317"/>
            <a:ext cx="737181" cy="402336"/>
            <a:chOff x="13962345" y="5744437"/>
            <a:chExt cx="737181" cy="402336"/>
          </a:xfrm>
        </p:grpSpPr>
        <p:sp>
          <p:nvSpPr>
            <p:cNvPr id="59" name="Google Shape;59;p25"/>
            <p:cNvSpPr/>
            <p:nvPr/>
          </p:nvSpPr>
          <p:spPr>
            <a:xfrm>
              <a:off x="13962345" y="5744437"/>
              <a:ext cx="402336" cy="402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5"/>
            <p:cNvSpPr txBox="1"/>
            <p:nvPr/>
          </p:nvSpPr>
          <p:spPr>
            <a:xfrm>
              <a:off x="14022870" y="5789931"/>
              <a:ext cx="676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/>
            </a:p>
          </p:txBody>
        </p:sp>
      </p:grpSp>
      <p:grpSp>
        <p:nvGrpSpPr>
          <p:cNvPr id="61" name="Google Shape;61;p25"/>
          <p:cNvGrpSpPr/>
          <p:nvPr/>
        </p:nvGrpSpPr>
        <p:grpSpPr>
          <a:xfrm>
            <a:off x="14222504" y="7155029"/>
            <a:ext cx="737181" cy="402336"/>
            <a:chOff x="13944058" y="6944027"/>
            <a:chExt cx="737181" cy="402336"/>
          </a:xfrm>
        </p:grpSpPr>
        <p:sp>
          <p:nvSpPr>
            <p:cNvPr id="62" name="Google Shape;62;p25"/>
            <p:cNvSpPr/>
            <p:nvPr/>
          </p:nvSpPr>
          <p:spPr>
            <a:xfrm>
              <a:off x="13944058" y="6944027"/>
              <a:ext cx="402336" cy="402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5"/>
            <p:cNvSpPr txBox="1"/>
            <p:nvPr/>
          </p:nvSpPr>
          <p:spPr>
            <a:xfrm>
              <a:off x="14004583" y="6989521"/>
              <a:ext cx="676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dirty="0"/>
            </a:p>
          </p:txBody>
        </p:sp>
      </p:grpSp>
      <p:cxnSp>
        <p:nvCxnSpPr>
          <p:cNvPr id="64" name="Google Shape;64;p25"/>
          <p:cNvCxnSpPr>
            <a:cxnSpLocks/>
          </p:cNvCxnSpPr>
          <p:nvPr/>
        </p:nvCxnSpPr>
        <p:spPr>
          <a:xfrm flipH="1">
            <a:off x="14208750" y="10745260"/>
            <a:ext cx="920996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57;p25">
            <a:extLst>
              <a:ext uri="{FF2B5EF4-FFF2-40B4-BE49-F238E27FC236}">
                <a16:creationId xmlns:a16="http://schemas.microsoft.com/office/drawing/2014/main" id="{50EAF68C-A15A-413B-ABD8-7812066F340E}"/>
              </a:ext>
            </a:extLst>
          </p:cNvPr>
          <p:cNvCxnSpPr/>
          <p:nvPr/>
        </p:nvCxnSpPr>
        <p:spPr>
          <a:xfrm rot="10800000">
            <a:off x="14933232" y="8771322"/>
            <a:ext cx="8451007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" name="Google Shape;61;p25">
            <a:extLst>
              <a:ext uri="{FF2B5EF4-FFF2-40B4-BE49-F238E27FC236}">
                <a16:creationId xmlns:a16="http://schemas.microsoft.com/office/drawing/2014/main" id="{3EBB653E-2279-4568-A6F3-785275A94870}"/>
              </a:ext>
            </a:extLst>
          </p:cNvPr>
          <p:cNvGrpSpPr/>
          <p:nvPr/>
        </p:nvGrpSpPr>
        <p:grpSpPr>
          <a:xfrm>
            <a:off x="14210315" y="8971720"/>
            <a:ext cx="717726" cy="402336"/>
            <a:chOff x="13944058" y="6944027"/>
            <a:chExt cx="717726" cy="402336"/>
          </a:xfrm>
        </p:grpSpPr>
        <p:sp>
          <p:nvSpPr>
            <p:cNvPr id="29" name="Google Shape;62;p25">
              <a:extLst>
                <a:ext uri="{FF2B5EF4-FFF2-40B4-BE49-F238E27FC236}">
                  <a16:creationId xmlns:a16="http://schemas.microsoft.com/office/drawing/2014/main" id="{5AC17B6C-C4C3-46D7-9847-7946062923FE}"/>
                </a:ext>
              </a:extLst>
            </p:cNvPr>
            <p:cNvSpPr/>
            <p:nvPr/>
          </p:nvSpPr>
          <p:spPr>
            <a:xfrm>
              <a:off x="13944058" y="6944027"/>
              <a:ext cx="402336" cy="402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3;p25">
              <a:extLst>
                <a:ext uri="{FF2B5EF4-FFF2-40B4-BE49-F238E27FC236}">
                  <a16:creationId xmlns:a16="http://schemas.microsoft.com/office/drawing/2014/main" id="{45EC698E-737D-4BCE-892C-04CF4D2F5577}"/>
                </a:ext>
              </a:extLst>
            </p:cNvPr>
            <p:cNvSpPr txBox="1"/>
            <p:nvPr/>
          </p:nvSpPr>
          <p:spPr>
            <a:xfrm>
              <a:off x="13985128" y="6989521"/>
              <a:ext cx="676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A3096D1-A52E-45D9-A81B-A88D0C129C15}"/>
              </a:ext>
            </a:extLst>
          </p:cNvPr>
          <p:cNvSpPr txBox="1"/>
          <p:nvPr/>
        </p:nvSpPr>
        <p:spPr>
          <a:xfrm>
            <a:off x="791242" y="2902109"/>
            <a:ext cx="13138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dk1"/>
                </a:solidFill>
                <a:latin typeface="Poppins"/>
                <a:cs typeface="Poppins"/>
              </a:rPr>
              <a:t>Enfusion's</a:t>
            </a:r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</a:rPr>
              <a:t> Middle Office Managed Services drives game-changing digital transformation</a:t>
            </a:r>
          </a:p>
        </p:txBody>
      </p:sp>
      <p:sp>
        <p:nvSpPr>
          <p:cNvPr id="33" name="Google Shape;14;p28">
            <a:extLst>
              <a:ext uri="{FF2B5EF4-FFF2-40B4-BE49-F238E27FC236}">
                <a16:creationId xmlns:a16="http://schemas.microsoft.com/office/drawing/2014/main" id="{63BAC21A-1A93-A646-81B6-C832E19019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2710555" y="12396456"/>
            <a:ext cx="862675" cy="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99B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fusion">
      <a:dk1>
        <a:srgbClr val="1E1A34"/>
      </a:dk1>
      <a:lt1>
        <a:srgbClr val="FFFFFF"/>
      </a:lt1>
      <a:dk2>
        <a:srgbClr val="2A1C41"/>
      </a:dk2>
      <a:lt2>
        <a:srgbClr val="A7A8A9"/>
      </a:lt2>
      <a:accent1>
        <a:srgbClr val="7D5FFF"/>
      </a:accent1>
      <a:accent2>
        <a:srgbClr val="99B0F6"/>
      </a:accent2>
      <a:accent3>
        <a:srgbClr val="C5D3FD"/>
      </a:accent3>
      <a:accent4>
        <a:srgbClr val="004860"/>
      </a:accent4>
      <a:accent5>
        <a:srgbClr val="007C91"/>
      </a:accent5>
      <a:accent6>
        <a:srgbClr val="2CCCD3"/>
      </a:accent6>
      <a:hlink>
        <a:srgbClr val="7D5FFF"/>
      </a:hlink>
      <a:folHlink>
        <a:srgbClr val="3820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331</Words>
  <Application>Microsoft Macintosh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Poppins Medium</vt:lpstr>
      <vt:lpstr>Calibri</vt:lpstr>
      <vt:lpstr>Arial</vt:lpstr>
      <vt:lpstr>Courier New</vt:lpstr>
      <vt:lpstr>Century Gothic</vt:lpstr>
      <vt:lpstr>Poppins</vt:lpstr>
      <vt:lpstr>Poppins SemiBold</vt:lpstr>
      <vt:lpstr>Poppins Light</vt:lpstr>
      <vt:lpstr>Office Theme</vt:lpstr>
      <vt:lpstr>Rethinking your operating model?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operational success from inception</dc:title>
  <dc:creator>Pavani Voota</dc:creator>
  <cp:lastModifiedBy>Wendy Combs</cp:lastModifiedBy>
  <cp:revision>11</cp:revision>
  <dcterms:created xsi:type="dcterms:W3CDTF">2021-06-11T14:13:07Z</dcterms:created>
  <dcterms:modified xsi:type="dcterms:W3CDTF">2022-02-09T21:18:32Z</dcterms:modified>
</cp:coreProperties>
</file>